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0"/>
  </p:notesMasterIdLst>
  <p:sldIdLst>
    <p:sldId id="256" r:id="rId2"/>
    <p:sldId id="260" r:id="rId3"/>
    <p:sldId id="259" r:id="rId4"/>
    <p:sldId id="287" r:id="rId5"/>
    <p:sldId id="257" r:id="rId6"/>
    <p:sldId id="293" r:id="rId7"/>
    <p:sldId id="296" r:id="rId8"/>
    <p:sldId id="297" r:id="rId9"/>
    <p:sldId id="298" r:id="rId10"/>
    <p:sldId id="294" r:id="rId11"/>
    <p:sldId id="292" r:id="rId12"/>
    <p:sldId id="261" r:id="rId13"/>
    <p:sldId id="295" r:id="rId14"/>
    <p:sldId id="299" r:id="rId15"/>
    <p:sldId id="300" r:id="rId16"/>
    <p:sldId id="301" r:id="rId17"/>
    <p:sldId id="302" r:id="rId18"/>
    <p:sldId id="262" r:id="rId19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에스코어 드림 5 Medium" panose="020B0503030302020204" pitchFamily="34" charset="-127"/>
      <p:regular r:id="rId24"/>
    </p:embeddedFont>
    <p:embeddedFont>
      <p:font typeface="에스코어 드림 6 Bold" panose="020B0703030302020204" pitchFamily="34" charset="-127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3288F"/>
    <a:srgbClr val="454F5B"/>
    <a:srgbClr val="24CA63"/>
    <a:srgbClr val="C7F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E7A4BD9-BA4A-441E-93A9-8C7B61022C37}">
  <a:tblStyle styleId="{1E7A4BD9-BA4A-441E-93A9-8C7B61022C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7" autoAdjust="0"/>
    <p:restoredTop sz="94437" autoAdjust="0"/>
  </p:normalViewPr>
  <p:slideViewPr>
    <p:cSldViewPr snapToGrid="0">
      <p:cViewPr varScale="1">
        <p:scale>
          <a:sx n="128" d="100"/>
          <a:sy n="128" d="100"/>
        </p:scale>
        <p:origin x="12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dirty="0"/>
              <a:t>전농</a:t>
            </a:r>
            <a:r>
              <a:rPr lang="en-US" altLang="ko-KR" sz="1100" dirty="0"/>
              <a:t>2</a:t>
            </a:r>
            <a:r>
              <a:rPr lang="ko-KR" altLang="en-US" sz="1100" dirty="0"/>
              <a:t>동 분기내 매출 합</a:t>
            </a:r>
          </a:p>
        </c:rich>
      </c:tx>
      <c:layout>
        <c:manualLayout>
          <c:xMode val="edge"/>
          <c:yMode val="edge"/>
          <c:x val="0.58468536537676263"/>
          <c:y val="7.15343508046440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3.6759694744547752E-2"/>
          <c:y val="7.3775171090272401E-2"/>
          <c:w val="0.93316419137354945"/>
          <c:h val="0.728666327628299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10~20대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2019년 2분기</c:v>
                </c:pt>
                <c:pt idx="1">
                  <c:v>2020년 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75962413</c:v>
                </c:pt>
                <c:pt idx="1">
                  <c:v>41445782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17-4701-A89A-E56AB76670E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30~40대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2019년 2분기</c:v>
                </c:pt>
                <c:pt idx="1">
                  <c:v>2020년 2분기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60163436</c:v>
                </c:pt>
                <c:pt idx="1">
                  <c:v>50997518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517-4701-A89A-E56AB76670E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50~60대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2019년 2분기</c:v>
                </c:pt>
                <c:pt idx="1">
                  <c:v>2020년 2분기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32467905</c:v>
                </c:pt>
                <c:pt idx="1">
                  <c:v>21856929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517-4701-A89A-E56AB76670E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합계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2019년 2분기</c:v>
                </c:pt>
                <c:pt idx="1">
                  <c:v>2020년 2분기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168593754</c:v>
                </c:pt>
                <c:pt idx="1">
                  <c:v>114300229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517-4701-A89A-E56AB76670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06305423"/>
        <c:axId val="22835935"/>
      </c:barChart>
      <c:catAx>
        <c:axId val="3063054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2835935"/>
        <c:crosses val="autoZero"/>
        <c:auto val="1"/>
        <c:lblAlgn val="ctr"/>
        <c:lblOffset val="100"/>
        <c:noMultiLvlLbl val="0"/>
      </c:catAx>
      <c:valAx>
        <c:axId val="22835935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063054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4807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1221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5272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6832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5855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92994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6570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7194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1721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6995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4716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012325" y="2220413"/>
            <a:ext cx="5445900" cy="18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 dirty="0"/>
          </a:p>
        </p:txBody>
      </p:sp>
      <p:sp>
        <p:nvSpPr>
          <p:cNvPr id="11" name="Google Shape;11;p2"/>
          <p:cNvSpPr/>
          <p:nvPr/>
        </p:nvSpPr>
        <p:spPr>
          <a:xfrm>
            <a:off x="6208125" y="4214588"/>
            <a:ext cx="22500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0"/>
            <a:ext cx="27678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65234" y="1146050"/>
            <a:ext cx="4809000" cy="3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▣"/>
              <a:defRPr sz="3000"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Char char="□"/>
              <a:defRPr sz="3000"/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 dirty="0"/>
          </a:p>
        </p:txBody>
      </p:sp>
      <p:grpSp>
        <p:nvGrpSpPr>
          <p:cNvPr id="20" name="Google Shape;20;p4"/>
          <p:cNvGrpSpPr/>
          <p:nvPr/>
        </p:nvGrpSpPr>
        <p:grpSpPr>
          <a:xfrm>
            <a:off x="801025" y="1121365"/>
            <a:ext cx="1957200" cy="922385"/>
            <a:chOff x="801025" y="1190353"/>
            <a:chExt cx="1957200" cy="1229847"/>
          </a:xfrm>
        </p:grpSpPr>
        <p:sp>
          <p:nvSpPr>
            <p:cNvPr id="21" name="Google Shape;21;p4"/>
            <p:cNvSpPr txBox="1"/>
            <p:nvPr/>
          </p:nvSpPr>
          <p:spPr>
            <a:xfrm>
              <a:off x="801025" y="1190353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400" b="1">
                  <a:solidFill>
                    <a:schemeClr val="dk1"/>
                  </a:solidFill>
                </a:rPr>
                <a:t>‘’</a:t>
              </a:r>
              <a:endParaRPr sz="9400" b="1">
                <a:solidFill>
                  <a:schemeClr val="dk1"/>
                </a:solidFill>
              </a:endParaRPr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1397400" y="1396000"/>
              <a:ext cx="772200" cy="1024200"/>
            </a:xfrm>
            <a:prstGeom prst="rect">
              <a:avLst/>
            </a:prstGeom>
            <a:noFill/>
            <a:ln w="762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▣"/>
              <a:defRPr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7" name="Google Shape;27;p5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 dirty="0"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 dirty="0"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solidFill>
          <a:schemeClr val="accen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5680600" y="0"/>
            <a:ext cx="34632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8918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639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-4" y="5040225"/>
            <a:ext cx="9144000" cy="10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9453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 b="1">
                <a:solidFill>
                  <a:schemeClr val="accen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에스코어 드림 6 Bold" panose="020B0703030302020204" pitchFamily="34" charset="-127"/>
                <a:sym typeface="Montserrat"/>
              </a:defRPr>
            </a:lvl1pPr>
            <a:lvl2pPr lvl="1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8" r:id="rId5"/>
    <p:sldLayoutId id="2147483659" r:id="rId6"/>
    <p:sldLayoutId id="2147483660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ctrTitle"/>
          </p:nvPr>
        </p:nvSpPr>
        <p:spPr>
          <a:xfrm>
            <a:off x="2981106" y="2419748"/>
            <a:ext cx="5407115" cy="18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와라 편의점</a:t>
            </a:r>
            <a:br>
              <a:rPr lang="en-US" altLang="ko-KR" dirty="0"/>
            </a:br>
            <a:r>
              <a:rPr lang="ko-KR" altLang="en-US" sz="2400" dirty="0"/>
              <a:t>편의점 최적 위치 분석</a:t>
            </a:r>
            <a:r>
              <a:rPr lang="en-US" altLang="ko-KR" sz="2400" dirty="0"/>
              <a:t>/</a:t>
            </a:r>
            <a:r>
              <a:rPr lang="ko-KR" altLang="en-US" sz="2400" dirty="0"/>
              <a:t>추천 서비스</a:t>
            </a:r>
            <a:endParaRPr dirty="0"/>
          </a:p>
        </p:txBody>
      </p:sp>
      <p:sp>
        <p:nvSpPr>
          <p:cNvPr id="2" name="Google Shape;62;p11">
            <a:extLst>
              <a:ext uri="{FF2B5EF4-FFF2-40B4-BE49-F238E27FC236}">
                <a16:creationId xmlns:a16="http://schemas.microsoft.com/office/drawing/2014/main" id="{F18B020A-5048-4DD1-AC5C-C104E8DA8DE2}"/>
              </a:ext>
            </a:extLst>
          </p:cNvPr>
          <p:cNvSpPr txBox="1">
            <a:spLocks/>
          </p:cNvSpPr>
          <p:nvPr/>
        </p:nvSpPr>
        <p:spPr>
          <a:xfrm>
            <a:off x="258924" y="333375"/>
            <a:ext cx="989046" cy="688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조</a:t>
            </a:r>
            <a:endParaRPr lang="en-US" altLang="ko-KR" sz="3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F64420-FBE1-4ABB-9B75-C652A2CEEE4A}"/>
              </a:ext>
            </a:extLst>
          </p:cNvPr>
          <p:cNvSpPr txBox="1">
            <a:spLocks/>
          </p:cNvSpPr>
          <p:nvPr/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1</a:t>
            </a:fld>
            <a:endParaRPr lang="e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>
            <a:extLst>
              <a:ext uri="{FF2B5EF4-FFF2-40B4-BE49-F238E27FC236}">
                <a16:creationId xmlns:a16="http://schemas.microsoft.com/office/drawing/2014/main" id="{DC3B8A40-8A50-456C-9624-E281B81B36AA}"/>
              </a:ext>
            </a:extLst>
          </p:cNvPr>
          <p:cNvSpPr txBox="1">
            <a:spLocks/>
          </p:cNvSpPr>
          <p:nvPr/>
        </p:nvSpPr>
        <p:spPr>
          <a:xfrm>
            <a:off x="319561" y="567417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추천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–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사용자 옵션</a:t>
            </a: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A0A0D43-5362-409B-9801-1CC9AE9AC6A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437B0D-4752-4612-A00C-607A87CBB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498" y="4255110"/>
            <a:ext cx="2026874" cy="493500"/>
          </a:xfrm>
        </p:spPr>
        <p:txBody>
          <a:bodyPr/>
          <a:lstStyle/>
          <a:p>
            <a:r>
              <a:rPr lang="ko-KR" altLang="en-US" sz="1400" dirty="0"/>
              <a:t>지역구</a:t>
            </a:r>
          </a:p>
        </p:txBody>
      </p:sp>
      <p:sp>
        <p:nvSpPr>
          <p:cNvPr id="30" name="텍스트 개체 틀 2">
            <a:extLst>
              <a:ext uri="{FF2B5EF4-FFF2-40B4-BE49-F238E27FC236}">
                <a16:creationId xmlns:a16="http://schemas.microsoft.com/office/drawing/2014/main" id="{F5F87AE9-3C22-49C6-A540-A75E8E7EE2D8}"/>
              </a:ext>
            </a:extLst>
          </p:cNvPr>
          <p:cNvSpPr txBox="1">
            <a:spLocks/>
          </p:cNvSpPr>
          <p:nvPr/>
        </p:nvSpPr>
        <p:spPr>
          <a:xfrm>
            <a:off x="3717510" y="4230034"/>
            <a:ext cx="1708978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"/>
                <a:sym typeface="Montserra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매출</a:t>
            </a:r>
            <a:r>
              <a:rPr lang="en-US" altLang="ko-KR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</a:t>
            </a:r>
            <a:r>
              <a:rPr lang="ko-KR" altLang="en-US" sz="14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생존률</a:t>
            </a:r>
            <a:endParaRPr lang="ko-KR" altLang="en-US" sz="1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2" name="텍스트 개체 틀 2">
            <a:extLst>
              <a:ext uri="{FF2B5EF4-FFF2-40B4-BE49-F238E27FC236}">
                <a16:creationId xmlns:a16="http://schemas.microsoft.com/office/drawing/2014/main" id="{33DFFDD7-E4B0-4716-B3F5-8332C77D9419}"/>
              </a:ext>
            </a:extLst>
          </p:cNvPr>
          <p:cNvSpPr txBox="1">
            <a:spLocks/>
          </p:cNvSpPr>
          <p:nvPr/>
        </p:nvSpPr>
        <p:spPr>
          <a:xfrm>
            <a:off x="6863829" y="4230034"/>
            <a:ext cx="2026874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"/>
                <a:sym typeface="Montserra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임대시세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A7EC226-897F-43D4-90C8-AFE8FF103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85" y="1450065"/>
            <a:ext cx="2061122" cy="288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A3F8215-F3D8-4953-BCB7-1CEA1D8F8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941" y="1341512"/>
            <a:ext cx="2077834" cy="288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3BC0699-AB58-4B5A-97B7-1CEE10395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0608" y="1207987"/>
            <a:ext cx="2382783" cy="30897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F69CDD-CBB8-4189-B5EA-C19CBE016D77}"/>
              </a:ext>
            </a:extLst>
          </p:cNvPr>
          <p:cNvSpPr txBox="1"/>
          <p:nvPr/>
        </p:nvSpPr>
        <p:spPr>
          <a:xfrm>
            <a:off x="7934639" y="286822"/>
            <a:ext cx="74571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4400" dirty="0">
                <a:solidFill>
                  <a:srgbClr val="454F5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ontserrat"/>
                <a:sym typeface="Montserrat"/>
              </a:rPr>
              <a:t>👤</a:t>
            </a:r>
            <a:endParaRPr lang="ko-KR" altLang="en-US" sz="4400" dirty="0">
              <a:solidFill>
                <a:srgbClr val="454F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211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>
            <a:extLst>
              <a:ext uri="{FF2B5EF4-FFF2-40B4-BE49-F238E27FC236}">
                <a16:creationId xmlns:a16="http://schemas.microsoft.com/office/drawing/2014/main" id="{DC3B8A40-8A50-456C-9624-E281B81B36AA}"/>
              </a:ext>
            </a:extLst>
          </p:cNvPr>
          <p:cNvSpPr txBox="1">
            <a:spLocks/>
          </p:cNvSpPr>
          <p:nvPr/>
        </p:nvSpPr>
        <p:spPr>
          <a:xfrm>
            <a:off x="312875" y="529029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추천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–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점수 산정방식</a:t>
            </a: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A0A0D43-5362-409B-9801-1CC9AE9AC6A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E18EBB-759C-4042-B47E-B872F9FC4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949" y="1243673"/>
            <a:ext cx="1766545" cy="3237048"/>
          </a:xfrm>
          <a:prstGeom prst="rect">
            <a:avLst/>
          </a:prstGeom>
        </p:spPr>
      </p:pic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7A5E160A-5738-4AC4-9B61-8792282C50D4}"/>
              </a:ext>
            </a:extLst>
          </p:cNvPr>
          <p:cNvSpPr txBox="1">
            <a:spLocks/>
          </p:cNvSpPr>
          <p:nvPr/>
        </p:nvSpPr>
        <p:spPr>
          <a:xfrm>
            <a:off x="3971679" y="4224910"/>
            <a:ext cx="1927397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"/>
                <a:sym typeface="Montserra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sz="14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생존률</a:t>
            </a:r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점수분포</a:t>
            </a:r>
          </a:p>
        </p:txBody>
      </p:sp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103213BD-8BF3-4800-B247-26A2A9BB9DD1}"/>
              </a:ext>
            </a:extLst>
          </p:cNvPr>
          <p:cNvSpPr txBox="1">
            <a:spLocks/>
          </p:cNvSpPr>
          <p:nvPr/>
        </p:nvSpPr>
        <p:spPr>
          <a:xfrm>
            <a:off x="875332" y="4224911"/>
            <a:ext cx="1803095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"/>
                <a:sym typeface="Montserra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매출 점수분포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텍스트 개체 틀 2">
                <a:extLst>
                  <a:ext uri="{FF2B5EF4-FFF2-40B4-BE49-F238E27FC236}">
                    <a16:creationId xmlns:a16="http://schemas.microsoft.com/office/drawing/2014/main" id="{494F4A32-CDAA-44E7-87EA-3892CBBDCC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40562" y="1723991"/>
                <a:ext cx="2653995" cy="7466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2"/>
                  </a:buClr>
                  <a:buSzPts val="2000"/>
                  <a:buFont typeface="Montserrat"/>
                  <a:buChar char="▣"/>
                  <a:defRPr sz="2000" b="0" i="0" u="none" strike="noStrike" cap="none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/>
                    <a:sym typeface="Montserra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2000"/>
                  <a:buFont typeface="Montserra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2000"/>
                  <a:buFont typeface="Montserra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9pPr>
              </a:lstStyle>
              <a:p>
                <a:pPr marL="101600" indent="0">
                  <a:buNone/>
                </a:pPr>
                <a:r>
                  <a:rPr lang="en-US" altLang="ko-KR" sz="1400" dirty="0">
                    <a:ea typeface="에스코어 드림 6 Bold" panose="020B0703030302020204" pitchFamily="34" charset="-127"/>
                  </a:rPr>
                  <a:t>T</a:t>
                </a:r>
                <a:r>
                  <a:rPr lang="ko-KR" altLang="en-US" sz="1400" dirty="0">
                    <a:ea typeface="에스코어 드림 6 Bold" panose="020B0703030302020204" pitchFamily="34" charset="-127"/>
                  </a:rPr>
                  <a:t>점</a:t>
                </a:r>
                <a14:m>
                  <m:oMath xmlns:m="http://schemas.openxmlformats.org/officeDocument/2006/math">
                    <m:r>
                      <a:rPr lang="ko-KR" altLang="en-US" sz="1400" b="0" i="1" dirty="0">
                        <a:latin typeface="Cambria Math" panose="02040503050406030204" pitchFamily="18" charset="0"/>
                        <a:ea typeface="에스코어 드림 6 Bold" panose="020B0703030302020204" pitchFamily="34" charset="-127"/>
                      </a:rPr>
                      <m:t>수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  <a:ea typeface="에스코어 드림 6 Bold" panose="020B0703030302020204" pitchFamily="34" charset="-127"/>
                      </a:rPr>
                      <m:t> </m:t>
                    </m:r>
                    <m:r>
                      <a:rPr lang="ko-KR" altLang="en-US" sz="1400" i="1" dirty="0">
                        <a:latin typeface="Cambria Math" panose="02040503050406030204" pitchFamily="18" charset="0"/>
                        <a:ea typeface="에스코어 드림 6 Bold" panose="020B0703030302020204" pitchFamily="34" charset="-127"/>
                      </a:rPr>
                      <m:t>변</m:t>
                    </m:r>
                    <m:r>
                      <a:rPr lang="ko-KR" altLang="en-US" sz="1400" i="1" dirty="0" smtClean="0">
                        <a:latin typeface="Cambria Math" panose="02040503050406030204" pitchFamily="18" charset="0"/>
                        <a:ea typeface="에스코어 드림 6 Bold" panose="020B0703030302020204" pitchFamily="34" charset="-127"/>
                      </a:rPr>
                      <m:t>환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  <a:ea typeface="에스코어 드림 6 Bold" panose="020B0703030302020204" pitchFamily="34" charset="-127"/>
                      </a:rPr>
                      <m:t>  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에스코어 드림 6 Bold" panose="020B0703030302020204" pitchFamily="34" charset="-127"/>
                      </a:rPr>
                      <m:t>100+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에스코어 드림 6 Bold" panose="020B0703030302020204" pitchFamily="34" charset="-127"/>
                      </a:rPr>
                      <m:t>10(</m:t>
                    </m:r>
                    <m:f>
                      <m:f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  <a:ea typeface="에스코어 드림 6 Bold" panose="020B0703030302020204" pitchFamily="34" charset="-127"/>
                          </a:rPr>
                        </m:ctrlPr>
                      </m:fPr>
                      <m:num>
                        <m:r>
                          <a:rPr lang="en-US" altLang="ko-KR" sz="1400" i="1">
                            <a:latin typeface="Cambria Math" panose="02040503050406030204" pitchFamily="18" charset="0"/>
                            <a:ea typeface="에스코어 드림 6 Bold" panose="020B0703030302020204" pitchFamily="34" charset="-127"/>
                          </a:rPr>
                          <m:t>𝑥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  <a:ea typeface="에스코어 드림 6 Bold" panose="020B0703030302020204" pitchFamily="34" charset="-127"/>
                          </a:rPr>
                          <m:t>−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에스코어 드림 6 Bold" panose="020B0703030302020204" pitchFamily="34" charset="-127"/>
                          </a:rPr>
                          <m:t>𝑚𝑒𝑎𝑛</m:t>
                        </m:r>
                      </m:num>
                      <m:den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에스코어 드림 6 Bold" panose="020B0703030302020204" pitchFamily="34" charset="-127"/>
                          </a:rPr>
                          <m:t>𝑠𝑡𝑑</m:t>
                        </m:r>
                      </m:den>
                    </m:f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에스코어 드림 6 Bold" panose="020B0703030302020204" pitchFamily="34" charset="-127"/>
                      </a:rPr>
                      <m:t>)</m:t>
                    </m:r>
                  </m:oMath>
                </a14:m>
                <a:endParaRPr lang="ko-KR" altLang="en-US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</mc:Choice>
        <mc:Fallback>
          <p:sp>
            <p:nvSpPr>
              <p:cNvPr id="16" name="텍스트 개체 틀 2">
                <a:extLst>
                  <a:ext uri="{FF2B5EF4-FFF2-40B4-BE49-F238E27FC236}">
                    <a16:creationId xmlns:a16="http://schemas.microsoft.com/office/drawing/2014/main" id="{494F4A32-CDAA-44E7-87EA-3892CBBDC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562" y="1723991"/>
                <a:ext cx="2653995" cy="746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0D555A67-9D5C-4834-B077-EF0AEF4494B7}"/>
              </a:ext>
            </a:extLst>
          </p:cNvPr>
          <p:cNvSpPr/>
          <p:nvPr/>
        </p:nvSpPr>
        <p:spPr>
          <a:xfrm>
            <a:off x="5255324" y="1824718"/>
            <a:ext cx="319669" cy="2899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193600E-546C-4371-8FEA-C93CA77A1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154" y="2295034"/>
            <a:ext cx="2894816" cy="19298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7909B8B-265D-408D-A1B9-E5B4ECCCF2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7970" y="2295033"/>
            <a:ext cx="2894816" cy="1929877"/>
          </a:xfrm>
          <a:prstGeom prst="rect">
            <a:avLst/>
          </a:prstGeom>
        </p:spPr>
      </p:pic>
      <p:grpSp>
        <p:nvGrpSpPr>
          <p:cNvPr id="17" name="Google Shape;534;p36">
            <a:extLst>
              <a:ext uri="{FF2B5EF4-FFF2-40B4-BE49-F238E27FC236}">
                <a16:creationId xmlns:a16="http://schemas.microsoft.com/office/drawing/2014/main" id="{FC39B1C0-ED95-4530-8D06-EC82A83FD8C8}"/>
              </a:ext>
            </a:extLst>
          </p:cNvPr>
          <p:cNvGrpSpPr/>
          <p:nvPr/>
        </p:nvGrpSpPr>
        <p:grpSpPr>
          <a:xfrm>
            <a:off x="8028960" y="359567"/>
            <a:ext cx="648000" cy="576000"/>
            <a:chOff x="3955900" y="2984500"/>
            <a:chExt cx="414000" cy="422525"/>
          </a:xfrm>
        </p:grpSpPr>
        <p:sp>
          <p:nvSpPr>
            <p:cNvPr id="18" name="Google Shape;535;p36">
              <a:extLst>
                <a:ext uri="{FF2B5EF4-FFF2-40B4-BE49-F238E27FC236}">
                  <a16:creationId xmlns:a16="http://schemas.microsoft.com/office/drawing/2014/main" id="{438D4499-2F5B-4D44-8E67-B6A115C1C8FA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36;p36">
              <a:extLst>
                <a:ext uri="{FF2B5EF4-FFF2-40B4-BE49-F238E27FC236}">
                  <a16:creationId xmlns:a16="http://schemas.microsoft.com/office/drawing/2014/main" id="{ED66B6D8-C6AC-4267-94E1-C5D1C6300A55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37;p36">
              <a:extLst>
                <a:ext uri="{FF2B5EF4-FFF2-40B4-BE49-F238E27FC236}">
                  <a16:creationId xmlns:a16="http://schemas.microsoft.com/office/drawing/2014/main" id="{9A7BD66A-4167-456B-AD4F-2E33B1B3CB90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08405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>
            <a:extLst>
              <a:ext uri="{FF2B5EF4-FFF2-40B4-BE49-F238E27FC236}">
                <a16:creationId xmlns:a16="http://schemas.microsoft.com/office/drawing/2014/main" id="{4BBCCF82-E40F-435D-8DFA-D7BB35B7D90C}"/>
              </a:ext>
            </a:extLst>
          </p:cNvPr>
          <p:cNvSpPr txBox="1">
            <a:spLocks/>
          </p:cNvSpPr>
          <p:nvPr/>
        </p:nvSpPr>
        <p:spPr>
          <a:xfrm>
            <a:off x="312875" y="529029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활용 예시 및 시나리오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결과화면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2" name="슬라이드 번호 개체 틀 3">
            <a:extLst>
              <a:ext uri="{FF2B5EF4-FFF2-40B4-BE49-F238E27FC236}">
                <a16:creationId xmlns:a16="http://schemas.microsoft.com/office/drawing/2014/main" id="{0A4DAB39-C7A1-4279-8C49-C550585BC22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1D46C1-2E17-4A69-8290-6293222BF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041" y="1593266"/>
            <a:ext cx="7501918" cy="31651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5E81BE-73BA-4E9E-8E3E-E7F3701B7364}"/>
              </a:ext>
            </a:extLst>
          </p:cNvPr>
          <p:cNvSpPr txBox="1"/>
          <p:nvPr/>
        </p:nvSpPr>
        <p:spPr>
          <a:xfrm>
            <a:off x="7934639" y="286822"/>
            <a:ext cx="74571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4400" dirty="0">
                <a:solidFill>
                  <a:srgbClr val="454F5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ontserrat"/>
                <a:sym typeface="Montserrat"/>
              </a:rPr>
              <a:t>👤</a:t>
            </a:r>
            <a:endParaRPr lang="ko-KR" altLang="en-US" sz="4400" dirty="0">
              <a:solidFill>
                <a:srgbClr val="454F5B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>
            <a:extLst>
              <a:ext uri="{FF2B5EF4-FFF2-40B4-BE49-F238E27FC236}">
                <a16:creationId xmlns:a16="http://schemas.microsoft.com/office/drawing/2014/main" id="{DC3B8A40-8A50-456C-9624-E281B81B36AA}"/>
              </a:ext>
            </a:extLst>
          </p:cNvPr>
          <p:cNvSpPr txBox="1">
            <a:spLocks/>
          </p:cNvSpPr>
          <p:nvPr/>
        </p:nvSpPr>
        <p:spPr>
          <a:xfrm>
            <a:off x="375947" y="508795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시연영상</a:t>
            </a: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A0A0D43-5362-409B-9801-1CC9AE9AC6A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2" name="시연영상">
            <a:hlinkClick r:id="" action="ppaction://media"/>
            <a:extLst>
              <a:ext uri="{FF2B5EF4-FFF2-40B4-BE49-F238E27FC236}">
                <a16:creationId xmlns:a16="http://schemas.microsoft.com/office/drawing/2014/main" id="{77AA0229-C433-47A7-A21A-6EE17FCD0D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41354" y="302529"/>
            <a:ext cx="2388518" cy="45900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8AF318-C7FE-4FBE-BF22-597340593673}"/>
              </a:ext>
            </a:extLst>
          </p:cNvPr>
          <p:cNvSpPr txBox="1"/>
          <p:nvPr/>
        </p:nvSpPr>
        <p:spPr>
          <a:xfrm>
            <a:off x="7934639" y="286822"/>
            <a:ext cx="74571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4400" dirty="0">
                <a:solidFill>
                  <a:srgbClr val="454F5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ontserrat"/>
                <a:sym typeface="Montserrat"/>
              </a:rPr>
              <a:t>👤</a:t>
            </a:r>
            <a:endParaRPr lang="ko-KR" altLang="en-US" sz="4400" dirty="0">
              <a:solidFill>
                <a:srgbClr val="454F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17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5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9" name="Google Shape;86;p14">
            <a:extLst>
              <a:ext uri="{FF2B5EF4-FFF2-40B4-BE49-F238E27FC236}">
                <a16:creationId xmlns:a16="http://schemas.microsoft.com/office/drawing/2014/main" id="{8AAFA694-CA66-4C7B-A308-7F2292A20D6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" y="3434576"/>
            <a:ext cx="5278244" cy="8960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한계 및 발전방향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1BC50B-E525-44F5-A0D6-5B98E5CCA47C}"/>
              </a:ext>
            </a:extLst>
          </p:cNvPr>
          <p:cNvSpPr txBox="1"/>
          <p:nvPr/>
        </p:nvSpPr>
        <p:spPr>
          <a:xfrm>
            <a:off x="7090625" y="2895992"/>
            <a:ext cx="93298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0000" dirty="0">
                <a:solidFill>
                  <a:srgbClr val="C7F4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</a:t>
            </a:r>
            <a:endParaRPr lang="ko-KR" altLang="en-US" sz="10000" dirty="0"/>
          </a:p>
        </p:txBody>
      </p:sp>
    </p:spTree>
    <p:extLst>
      <p:ext uri="{BB962C8B-B14F-4D97-AF65-F5344CB8AC3E}">
        <p14:creationId xmlns:p14="http://schemas.microsoft.com/office/powerpoint/2010/main" val="2366781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>
            <a:extLst>
              <a:ext uri="{FF2B5EF4-FFF2-40B4-BE49-F238E27FC236}">
                <a16:creationId xmlns:a16="http://schemas.microsoft.com/office/drawing/2014/main" id="{DC3B8A40-8A50-456C-9624-E281B81B36AA}"/>
              </a:ext>
            </a:extLst>
          </p:cNvPr>
          <p:cNvSpPr txBox="1">
            <a:spLocks/>
          </p:cNvSpPr>
          <p:nvPr/>
        </p:nvSpPr>
        <p:spPr>
          <a:xfrm>
            <a:off x="375947" y="508795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한계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–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 부족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신뢰성</a:t>
            </a: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A0A0D43-5362-409B-9801-1CC9AE9AC6A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F1E400-A9BA-44EA-A59A-3685940D4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47" y="1702666"/>
            <a:ext cx="3837092" cy="13177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78FCC24-6B60-4718-A699-0855FD6B28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93"/>
          <a:stretch/>
        </p:blipFill>
        <p:spPr>
          <a:xfrm>
            <a:off x="368583" y="3440695"/>
            <a:ext cx="3844456" cy="13177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4118C07-3866-4AC8-888E-DEC2BD403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9932" y="3677688"/>
            <a:ext cx="4106843" cy="1163283"/>
          </a:xfrm>
          <a:prstGeom prst="rect">
            <a:avLst/>
          </a:prstGeom>
        </p:spPr>
      </p:pic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7407B497-113F-44F8-922E-023A4557A7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9653218"/>
              </p:ext>
            </p:extLst>
          </p:nvPr>
        </p:nvGraphicFramePr>
        <p:xfrm>
          <a:off x="4449933" y="1465812"/>
          <a:ext cx="4257840" cy="2130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89" name="Google Shape;513;p36">
            <a:extLst>
              <a:ext uri="{FF2B5EF4-FFF2-40B4-BE49-F238E27FC236}">
                <a16:creationId xmlns:a16="http://schemas.microsoft.com/office/drawing/2014/main" id="{25BB39E3-3D11-41A4-93B7-4E2C7253B2AB}"/>
              </a:ext>
            </a:extLst>
          </p:cNvPr>
          <p:cNvGrpSpPr/>
          <p:nvPr/>
        </p:nvGrpSpPr>
        <p:grpSpPr>
          <a:xfrm>
            <a:off x="8092764" y="354295"/>
            <a:ext cx="432000" cy="576000"/>
            <a:chOff x="6730350" y="2315900"/>
            <a:chExt cx="257700" cy="420100"/>
          </a:xfrm>
        </p:grpSpPr>
        <p:sp>
          <p:nvSpPr>
            <p:cNvPr id="90" name="Google Shape;514;p36">
              <a:extLst>
                <a:ext uri="{FF2B5EF4-FFF2-40B4-BE49-F238E27FC236}">
                  <a16:creationId xmlns:a16="http://schemas.microsoft.com/office/drawing/2014/main" id="{C7EB8B33-C216-44CF-B2C7-0527116D07C7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15;p36">
              <a:extLst>
                <a:ext uri="{FF2B5EF4-FFF2-40B4-BE49-F238E27FC236}">
                  <a16:creationId xmlns:a16="http://schemas.microsoft.com/office/drawing/2014/main" id="{F45B9633-8295-49AB-936E-D848618F88E2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16;p36">
              <a:extLst>
                <a:ext uri="{FF2B5EF4-FFF2-40B4-BE49-F238E27FC236}">
                  <a16:creationId xmlns:a16="http://schemas.microsoft.com/office/drawing/2014/main" id="{A2A5D3EB-C172-4BC6-A5A9-AF5A8FA408E1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17;p36">
              <a:extLst>
                <a:ext uri="{FF2B5EF4-FFF2-40B4-BE49-F238E27FC236}">
                  <a16:creationId xmlns:a16="http://schemas.microsoft.com/office/drawing/2014/main" id="{57E4D454-F600-41D3-BA4D-23188056DE3F}"/>
                </a:ext>
              </a:extLst>
            </p:cNvPr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18;p36">
              <a:extLst>
                <a:ext uri="{FF2B5EF4-FFF2-40B4-BE49-F238E27FC236}">
                  <a16:creationId xmlns:a16="http://schemas.microsoft.com/office/drawing/2014/main" id="{59F83BEE-3BF5-45CD-B7D3-3AE88905B64C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82650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>
            <a:extLst>
              <a:ext uri="{FF2B5EF4-FFF2-40B4-BE49-F238E27FC236}">
                <a16:creationId xmlns:a16="http://schemas.microsoft.com/office/drawing/2014/main" id="{DC3B8A40-8A50-456C-9624-E281B81B36AA}"/>
              </a:ext>
            </a:extLst>
          </p:cNvPr>
          <p:cNvSpPr txBox="1">
            <a:spLocks/>
          </p:cNvSpPr>
          <p:nvPr/>
        </p:nvSpPr>
        <p:spPr>
          <a:xfrm>
            <a:off x="375947" y="508795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한계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–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상권 고려</a:t>
            </a: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A0A0D43-5362-409B-9801-1CC9AE9AC6A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917ACC1-9B9D-493B-A0BE-F447B52E8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652" y="1301642"/>
            <a:ext cx="3778630" cy="333306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1BBC237E-1D3B-45BB-AD0E-10015A5F7571}"/>
              </a:ext>
            </a:extLst>
          </p:cNvPr>
          <p:cNvSpPr/>
          <p:nvPr/>
        </p:nvSpPr>
        <p:spPr>
          <a:xfrm>
            <a:off x="5248507" y="3894422"/>
            <a:ext cx="562224" cy="1541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560588F-C251-44B5-B90A-2B1296B40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811" y="1606984"/>
            <a:ext cx="2996289" cy="158010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00115C35-4427-422E-A86D-3F0951656C0F}"/>
              </a:ext>
            </a:extLst>
          </p:cNvPr>
          <p:cNvSpPr/>
          <p:nvPr/>
        </p:nvSpPr>
        <p:spPr>
          <a:xfrm>
            <a:off x="5248507" y="2814037"/>
            <a:ext cx="562224" cy="1541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17D71D1E-98A9-4E52-AE6D-BBD6534DD8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321" y="3383359"/>
            <a:ext cx="3455270" cy="1176262"/>
          </a:xfrm>
          <a:prstGeom prst="rect">
            <a:avLst/>
          </a:prstGeom>
        </p:spPr>
      </p:pic>
      <p:grpSp>
        <p:nvGrpSpPr>
          <p:cNvPr id="63" name="Google Shape;513;p36">
            <a:extLst>
              <a:ext uri="{FF2B5EF4-FFF2-40B4-BE49-F238E27FC236}">
                <a16:creationId xmlns:a16="http://schemas.microsoft.com/office/drawing/2014/main" id="{E05971A6-E26D-4F09-BA8E-BA6786884BFC}"/>
              </a:ext>
            </a:extLst>
          </p:cNvPr>
          <p:cNvGrpSpPr/>
          <p:nvPr/>
        </p:nvGrpSpPr>
        <p:grpSpPr>
          <a:xfrm>
            <a:off x="8092764" y="354295"/>
            <a:ext cx="432000" cy="576000"/>
            <a:chOff x="6730350" y="2315900"/>
            <a:chExt cx="257700" cy="420100"/>
          </a:xfrm>
        </p:grpSpPr>
        <p:sp>
          <p:nvSpPr>
            <p:cNvPr id="64" name="Google Shape;514;p36">
              <a:extLst>
                <a:ext uri="{FF2B5EF4-FFF2-40B4-BE49-F238E27FC236}">
                  <a16:creationId xmlns:a16="http://schemas.microsoft.com/office/drawing/2014/main" id="{09942CBC-BF8B-452E-AA60-497EA9D1BF37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15;p36">
              <a:extLst>
                <a:ext uri="{FF2B5EF4-FFF2-40B4-BE49-F238E27FC236}">
                  <a16:creationId xmlns:a16="http://schemas.microsoft.com/office/drawing/2014/main" id="{1C4B8E28-57F6-4957-AE4B-0D5B371F45E8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16;p36">
              <a:extLst>
                <a:ext uri="{FF2B5EF4-FFF2-40B4-BE49-F238E27FC236}">
                  <a16:creationId xmlns:a16="http://schemas.microsoft.com/office/drawing/2014/main" id="{7FE5369E-E8AE-40FA-AED8-0CA5B365E123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17;p36">
              <a:extLst>
                <a:ext uri="{FF2B5EF4-FFF2-40B4-BE49-F238E27FC236}">
                  <a16:creationId xmlns:a16="http://schemas.microsoft.com/office/drawing/2014/main" id="{A18A3ABF-CC17-4809-9334-4C2BADC862F6}"/>
                </a:ext>
              </a:extLst>
            </p:cNvPr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18;p36">
              <a:extLst>
                <a:ext uri="{FF2B5EF4-FFF2-40B4-BE49-F238E27FC236}">
                  <a16:creationId xmlns:a16="http://schemas.microsoft.com/office/drawing/2014/main" id="{419B5478-0F7A-4E3B-BEBA-1157850A34FD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73771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>
            <a:extLst>
              <a:ext uri="{FF2B5EF4-FFF2-40B4-BE49-F238E27FC236}">
                <a16:creationId xmlns:a16="http://schemas.microsoft.com/office/drawing/2014/main" id="{DC3B8A40-8A50-456C-9624-E281B81B36AA}"/>
              </a:ext>
            </a:extLst>
          </p:cNvPr>
          <p:cNvSpPr txBox="1">
            <a:spLocks/>
          </p:cNvSpPr>
          <p:nvPr/>
        </p:nvSpPr>
        <p:spPr>
          <a:xfrm>
            <a:off x="423012" y="832677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A0A0D43-5362-409B-9801-1CC9AE9AC6A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9D1F9994-3F98-45D3-BF63-AC498C168241}"/>
              </a:ext>
            </a:extLst>
          </p:cNvPr>
          <p:cNvSpPr txBox="1">
            <a:spLocks/>
          </p:cNvSpPr>
          <p:nvPr/>
        </p:nvSpPr>
        <p:spPr>
          <a:xfrm>
            <a:off x="375947" y="508795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발전방향</a:t>
            </a: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14586642-896F-4376-A66A-6F40CCC2C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18652" y="4264932"/>
            <a:ext cx="1832409" cy="493500"/>
          </a:xfrm>
        </p:spPr>
        <p:txBody>
          <a:bodyPr/>
          <a:lstStyle/>
          <a:p>
            <a:r>
              <a:rPr lang="ko-KR" altLang="en-US" sz="1400" dirty="0"/>
              <a:t>실질상권 고려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8111576E-6498-402A-B51E-1042CB43DDC8}"/>
              </a:ext>
            </a:extLst>
          </p:cNvPr>
          <p:cNvSpPr txBox="1">
            <a:spLocks/>
          </p:cNvSpPr>
          <p:nvPr/>
        </p:nvSpPr>
        <p:spPr>
          <a:xfrm>
            <a:off x="6567210" y="4264932"/>
            <a:ext cx="1832409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ontserrat"/>
                <a:sym typeface="Montserra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sz="1400" dirty="0"/>
              <a:t>추가서비스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F2EDD9-04B7-4904-B578-705636C75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025" y="1541446"/>
            <a:ext cx="1928567" cy="19027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56500B0-49B4-4FC1-B520-06D53E379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308" y="2466277"/>
            <a:ext cx="1971319" cy="16931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34309A5-489C-4D15-A664-FA5B693AC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3835" y="1650059"/>
            <a:ext cx="2076176" cy="2442967"/>
          </a:xfrm>
          <a:prstGeom prst="rect">
            <a:avLst/>
          </a:prstGeom>
        </p:spPr>
      </p:pic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60434394-AF1C-4A0B-8F0A-84BC2EA7E81A}"/>
              </a:ext>
            </a:extLst>
          </p:cNvPr>
          <p:cNvSpPr txBox="1">
            <a:spLocks/>
          </p:cNvSpPr>
          <p:nvPr/>
        </p:nvSpPr>
        <p:spPr>
          <a:xfrm>
            <a:off x="778929" y="4264932"/>
            <a:ext cx="1832409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ontserrat"/>
                <a:sym typeface="Montserra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sz="1400" dirty="0"/>
              <a:t>데이터 보충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97873CC-5418-4734-9929-A9B35B3954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6873"/>
          <a:stretch/>
        </p:blipFill>
        <p:spPr>
          <a:xfrm>
            <a:off x="486373" y="2203676"/>
            <a:ext cx="2513737" cy="1481544"/>
          </a:xfrm>
          <a:prstGeom prst="rect">
            <a:avLst/>
          </a:prstGeom>
        </p:spPr>
      </p:pic>
      <p:grpSp>
        <p:nvGrpSpPr>
          <p:cNvPr id="61" name="Google Shape;513;p36">
            <a:extLst>
              <a:ext uri="{FF2B5EF4-FFF2-40B4-BE49-F238E27FC236}">
                <a16:creationId xmlns:a16="http://schemas.microsoft.com/office/drawing/2014/main" id="{E06BB6AD-97FF-44D5-9EEA-43AE1C95B7BA}"/>
              </a:ext>
            </a:extLst>
          </p:cNvPr>
          <p:cNvGrpSpPr/>
          <p:nvPr/>
        </p:nvGrpSpPr>
        <p:grpSpPr>
          <a:xfrm>
            <a:off x="8092764" y="354295"/>
            <a:ext cx="432000" cy="576000"/>
            <a:chOff x="6730350" y="2315900"/>
            <a:chExt cx="257700" cy="420100"/>
          </a:xfrm>
        </p:grpSpPr>
        <p:sp>
          <p:nvSpPr>
            <p:cNvPr id="62" name="Google Shape;514;p36">
              <a:extLst>
                <a:ext uri="{FF2B5EF4-FFF2-40B4-BE49-F238E27FC236}">
                  <a16:creationId xmlns:a16="http://schemas.microsoft.com/office/drawing/2014/main" id="{C019CB8E-D9A1-4C01-94B5-C8C6404AD8A2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15;p36">
              <a:extLst>
                <a:ext uri="{FF2B5EF4-FFF2-40B4-BE49-F238E27FC236}">
                  <a16:creationId xmlns:a16="http://schemas.microsoft.com/office/drawing/2014/main" id="{F2676EAA-7B06-45E3-87BB-2540FC980CEA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16;p36">
              <a:extLst>
                <a:ext uri="{FF2B5EF4-FFF2-40B4-BE49-F238E27FC236}">
                  <a16:creationId xmlns:a16="http://schemas.microsoft.com/office/drawing/2014/main" id="{D5A13BAE-F766-4046-BFC3-C7024ED0D24C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17;p36">
              <a:extLst>
                <a:ext uri="{FF2B5EF4-FFF2-40B4-BE49-F238E27FC236}">
                  <a16:creationId xmlns:a16="http://schemas.microsoft.com/office/drawing/2014/main" id="{2B7491B3-DA21-438F-873B-5A1BA19DCDE2}"/>
                </a:ext>
              </a:extLst>
            </p:cNvPr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18;p36">
              <a:extLst>
                <a:ext uri="{FF2B5EF4-FFF2-40B4-BE49-F238E27FC236}">
                  <a16:creationId xmlns:a16="http://schemas.microsoft.com/office/drawing/2014/main" id="{C2261CB5-2B9D-4CAD-B7F0-3173C2BDD3BD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49147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ctrTitle" idx="4294967295"/>
          </p:nvPr>
        </p:nvSpPr>
        <p:spPr>
          <a:xfrm>
            <a:off x="972900" y="2326294"/>
            <a:ext cx="719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7200" dirty="0">
                <a:solidFill>
                  <a:srgbClr val="FFFFFF"/>
                </a:solidFill>
              </a:rPr>
              <a:t>감사합니다</a:t>
            </a:r>
            <a:endParaRPr sz="7200" dirty="0">
              <a:solidFill>
                <a:srgbClr val="FFFFFF"/>
              </a:solidFill>
            </a:endParaRPr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4294967295"/>
          </p:nvPr>
        </p:nvSpPr>
        <p:spPr>
          <a:xfrm>
            <a:off x="972900" y="3411559"/>
            <a:ext cx="7198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2</a:t>
            </a:r>
            <a:r>
              <a:rPr lang="ko-KR" altLang="en-US" dirty="0"/>
              <a:t>조 와라 편의점</a:t>
            </a:r>
            <a:endParaRPr dirty="0"/>
          </a:p>
        </p:txBody>
      </p:sp>
      <p:grpSp>
        <p:nvGrpSpPr>
          <p:cNvPr id="108" name="Google Shape;108;p17"/>
          <p:cNvGrpSpPr/>
          <p:nvPr/>
        </p:nvGrpSpPr>
        <p:grpSpPr>
          <a:xfrm>
            <a:off x="3817597" y="676397"/>
            <a:ext cx="1508826" cy="1504564"/>
            <a:chOff x="3782700" y="1538287"/>
            <a:chExt cx="1578600" cy="1578600"/>
          </a:xfrm>
        </p:grpSpPr>
        <p:sp>
          <p:nvSpPr>
            <p:cNvPr id="109" name="Google Shape;109;p17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7F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7F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7F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7F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6833FB-8894-4EBC-9440-9A32B46B3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445" y="987131"/>
            <a:ext cx="887130" cy="8871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2;p11">
            <a:extLst>
              <a:ext uri="{FF2B5EF4-FFF2-40B4-BE49-F238E27FC236}">
                <a16:creationId xmlns:a16="http://schemas.microsoft.com/office/drawing/2014/main" id="{2289FE6F-65BE-413E-8D8F-DB747FBA4A20}"/>
              </a:ext>
            </a:extLst>
          </p:cNvPr>
          <p:cNvSpPr txBox="1">
            <a:spLocks/>
          </p:cNvSpPr>
          <p:nvPr/>
        </p:nvSpPr>
        <p:spPr>
          <a:xfrm>
            <a:off x="-83976" y="3771983"/>
            <a:ext cx="2995044" cy="1276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2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2016920010 </a:t>
            </a:r>
            <a:r>
              <a:rPr lang="ko-KR" altLang="en-US" sz="22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김현구</a:t>
            </a:r>
            <a:endParaRPr lang="en-US" altLang="ko-KR" sz="2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2016920024 </a:t>
            </a:r>
            <a:r>
              <a:rPr lang="ko-KR" altLang="en-US" sz="2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엄현식</a:t>
            </a:r>
            <a:endParaRPr lang="en-US" altLang="ko-KR" sz="2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2016920030 </a:t>
            </a:r>
            <a:r>
              <a:rPr lang="ko-KR" altLang="en-US" sz="22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이근희</a:t>
            </a:r>
            <a:endParaRPr lang="ko-KR" altLang="en-US" sz="2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7" name="Google Shape;62;p11">
            <a:extLst>
              <a:ext uri="{FF2B5EF4-FFF2-40B4-BE49-F238E27FC236}">
                <a16:creationId xmlns:a16="http://schemas.microsoft.com/office/drawing/2014/main" id="{672432BF-9DFA-4E61-86CE-15FD0CBCC837}"/>
              </a:ext>
            </a:extLst>
          </p:cNvPr>
          <p:cNvSpPr txBox="1">
            <a:spLocks/>
          </p:cNvSpPr>
          <p:nvPr/>
        </p:nvSpPr>
        <p:spPr>
          <a:xfrm>
            <a:off x="258924" y="333375"/>
            <a:ext cx="989046" cy="688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조</a:t>
            </a:r>
            <a:endParaRPr lang="en-US" altLang="ko-KR" sz="3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E24A7BE7-FE4F-4760-8255-72145D42473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3111BC9-7DFA-4524-A3CE-63C6BC549C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76"/>
          <a:stretch/>
        </p:blipFill>
        <p:spPr>
          <a:xfrm>
            <a:off x="4942114" y="2459017"/>
            <a:ext cx="3907452" cy="236684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A0AD87F-AF1D-46E2-8F34-DF1FF22274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57" t="16366"/>
          <a:stretch/>
        </p:blipFill>
        <p:spPr>
          <a:xfrm>
            <a:off x="3381829" y="965200"/>
            <a:ext cx="4391229" cy="236684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1" y="3434576"/>
            <a:ext cx="5278244" cy="8960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소개</a:t>
            </a:r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64A39B-E515-44BC-8BFB-4664A247C7C1}"/>
              </a:ext>
            </a:extLst>
          </p:cNvPr>
          <p:cNvSpPr txBox="1"/>
          <p:nvPr/>
        </p:nvSpPr>
        <p:spPr>
          <a:xfrm>
            <a:off x="7090625" y="2895992"/>
            <a:ext cx="93298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0000" dirty="0">
                <a:solidFill>
                  <a:srgbClr val="C7F4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</a:t>
            </a:r>
            <a:endParaRPr lang="ko-KR" altLang="en-US" sz="10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5A693BB-F3C4-49AA-A60B-D71203DC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875" y="529029"/>
            <a:ext cx="7761600" cy="493500"/>
          </a:xfrm>
        </p:spPr>
        <p:txBody>
          <a:bodyPr/>
          <a:lstStyle/>
          <a:p>
            <a:r>
              <a:rPr lang="ko-KR" altLang="en-US" dirty="0"/>
              <a:t>선정 배경 및 목표</a:t>
            </a:r>
          </a:p>
        </p:txBody>
      </p:sp>
      <p:sp>
        <p:nvSpPr>
          <p:cNvPr id="15" name="Google Shape;593;p36">
            <a:extLst>
              <a:ext uri="{FF2B5EF4-FFF2-40B4-BE49-F238E27FC236}">
                <a16:creationId xmlns:a16="http://schemas.microsoft.com/office/drawing/2014/main" id="{1090808E-A3B4-4BF3-9ED6-4307C065FE40}"/>
              </a:ext>
            </a:extLst>
          </p:cNvPr>
          <p:cNvSpPr/>
          <p:nvPr/>
        </p:nvSpPr>
        <p:spPr>
          <a:xfrm>
            <a:off x="8111125" y="302529"/>
            <a:ext cx="648000" cy="576000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00;p16">
            <a:extLst>
              <a:ext uri="{FF2B5EF4-FFF2-40B4-BE49-F238E27FC236}">
                <a16:creationId xmlns:a16="http://schemas.microsoft.com/office/drawing/2014/main" id="{FD0C145B-45C4-45D9-ADB3-196B39396309}"/>
              </a:ext>
            </a:extLst>
          </p:cNvPr>
          <p:cNvSpPr txBox="1">
            <a:spLocks/>
          </p:cNvSpPr>
          <p:nvPr/>
        </p:nvSpPr>
        <p:spPr>
          <a:xfrm>
            <a:off x="495771" y="2001742"/>
            <a:ext cx="4420490" cy="1130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창업 관련 데이터 수집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예측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모바일 어플리케이션을 통하여 제공  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4E22E04E-5830-47BF-A0E3-14ADA0781BA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2B201ED-55C9-4368-B62A-9939BCDF94D7}"/>
              </a:ext>
            </a:extLst>
          </p:cNvPr>
          <p:cNvGrpSpPr/>
          <p:nvPr/>
        </p:nvGrpSpPr>
        <p:grpSpPr>
          <a:xfrm>
            <a:off x="5351929" y="1553359"/>
            <a:ext cx="3479196" cy="3117751"/>
            <a:chOff x="5351929" y="1795181"/>
            <a:chExt cx="3479196" cy="3117751"/>
          </a:xfrm>
        </p:grpSpPr>
        <p:sp>
          <p:nvSpPr>
            <p:cNvPr id="5" name="Google Shape;335;p32">
              <a:extLst>
                <a:ext uri="{FF2B5EF4-FFF2-40B4-BE49-F238E27FC236}">
                  <a16:creationId xmlns:a16="http://schemas.microsoft.com/office/drawing/2014/main" id="{1CF160FD-4584-4016-8CC6-64858CF6EB42}"/>
                </a:ext>
              </a:extLst>
            </p:cNvPr>
            <p:cNvSpPr/>
            <p:nvPr/>
          </p:nvSpPr>
          <p:spPr>
            <a:xfrm>
              <a:off x="5351929" y="1795181"/>
              <a:ext cx="3479196" cy="3117751"/>
            </a:xfrm>
            <a:custGeom>
              <a:avLst/>
              <a:gdLst/>
              <a:ahLst/>
              <a:cxnLst/>
              <a:rect l="l" t="t" r="r" b="b"/>
              <a:pathLst>
                <a:path w="143434" h="111665" extrusionOk="0">
                  <a:moveTo>
                    <a:pt x="71751" y="2308"/>
                  </a:moveTo>
                  <a:lnTo>
                    <a:pt x="71887" y="2376"/>
                  </a:lnTo>
                  <a:lnTo>
                    <a:pt x="72091" y="2444"/>
                  </a:lnTo>
                  <a:lnTo>
                    <a:pt x="72159" y="2647"/>
                  </a:lnTo>
                  <a:lnTo>
                    <a:pt x="72226" y="2783"/>
                  </a:lnTo>
                  <a:lnTo>
                    <a:pt x="72159" y="2987"/>
                  </a:lnTo>
                  <a:lnTo>
                    <a:pt x="72091" y="3190"/>
                  </a:lnTo>
                  <a:lnTo>
                    <a:pt x="71887" y="3258"/>
                  </a:lnTo>
                  <a:lnTo>
                    <a:pt x="71751" y="3326"/>
                  </a:lnTo>
                  <a:lnTo>
                    <a:pt x="71548" y="3258"/>
                  </a:lnTo>
                  <a:lnTo>
                    <a:pt x="71344" y="3190"/>
                  </a:lnTo>
                  <a:lnTo>
                    <a:pt x="71276" y="2987"/>
                  </a:lnTo>
                  <a:lnTo>
                    <a:pt x="71208" y="2783"/>
                  </a:lnTo>
                  <a:lnTo>
                    <a:pt x="71276" y="2647"/>
                  </a:lnTo>
                  <a:lnTo>
                    <a:pt x="71344" y="2444"/>
                  </a:lnTo>
                  <a:lnTo>
                    <a:pt x="71548" y="2376"/>
                  </a:lnTo>
                  <a:lnTo>
                    <a:pt x="71751" y="2308"/>
                  </a:lnTo>
                  <a:close/>
                  <a:moveTo>
                    <a:pt x="137528" y="5906"/>
                  </a:moveTo>
                  <a:lnTo>
                    <a:pt x="137596" y="5974"/>
                  </a:lnTo>
                  <a:lnTo>
                    <a:pt x="137596" y="89604"/>
                  </a:lnTo>
                  <a:lnTo>
                    <a:pt x="5906" y="89604"/>
                  </a:lnTo>
                  <a:lnTo>
                    <a:pt x="5906" y="5974"/>
                  </a:lnTo>
                  <a:lnTo>
                    <a:pt x="5906" y="5906"/>
                  </a:lnTo>
                  <a:close/>
                  <a:moveTo>
                    <a:pt x="3530" y="0"/>
                  </a:moveTo>
                  <a:lnTo>
                    <a:pt x="3191" y="68"/>
                  </a:lnTo>
                  <a:lnTo>
                    <a:pt x="2444" y="339"/>
                  </a:lnTo>
                  <a:lnTo>
                    <a:pt x="1766" y="679"/>
                  </a:lnTo>
                  <a:lnTo>
                    <a:pt x="1155" y="1154"/>
                  </a:lnTo>
                  <a:lnTo>
                    <a:pt x="679" y="1765"/>
                  </a:lnTo>
                  <a:lnTo>
                    <a:pt x="272" y="2444"/>
                  </a:lnTo>
                  <a:lnTo>
                    <a:pt x="69" y="3190"/>
                  </a:lnTo>
                  <a:lnTo>
                    <a:pt x="1" y="3598"/>
                  </a:lnTo>
                  <a:lnTo>
                    <a:pt x="1" y="4005"/>
                  </a:lnTo>
                  <a:lnTo>
                    <a:pt x="1" y="91572"/>
                  </a:lnTo>
                  <a:lnTo>
                    <a:pt x="1" y="91979"/>
                  </a:lnTo>
                  <a:lnTo>
                    <a:pt x="69" y="92319"/>
                  </a:lnTo>
                  <a:lnTo>
                    <a:pt x="272" y="93065"/>
                  </a:lnTo>
                  <a:lnTo>
                    <a:pt x="679" y="93744"/>
                  </a:lnTo>
                  <a:lnTo>
                    <a:pt x="1155" y="94355"/>
                  </a:lnTo>
                  <a:lnTo>
                    <a:pt x="1766" y="94830"/>
                  </a:lnTo>
                  <a:lnTo>
                    <a:pt x="2444" y="95238"/>
                  </a:lnTo>
                  <a:lnTo>
                    <a:pt x="3191" y="95441"/>
                  </a:lnTo>
                  <a:lnTo>
                    <a:pt x="3530" y="95509"/>
                  </a:lnTo>
                  <a:lnTo>
                    <a:pt x="139904" y="95509"/>
                  </a:lnTo>
                  <a:lnTo>
                    <a:pt x="140311" y="95441"/>
                  </a:lnTo>
                  <a:lnTo>
                    <a:pt x="141058" y="95238"/>
                  </a:lnTo>
                  <a:lnTo>
                    <a:pt x="141737" y="94830"/>
                  </a:lnTo>
                  <a:lnTo>
                    <a:pt x="142280" y="94355"/>
                  </a:lnTo>
                  <a:lnTo>
                    <a:pt x="142755" y="93744"/>
                  </a:lnTo>
                  <a:lnTo>
                    <a:pt x="143162" y="93065"/>
                  </a:lnTo>
                  <a:lnTo>
                    <a:pt x="143366" y="92319"/>
                  </a:lnTo>
                  <a:lnTo>
                    <a:pt x="143434" y="91979"/>
                  </a:lnTo>
                  <a:lnTo>
                    <a:pt x="143434" y="91572"/>
                  </a:lnTo>
                  <a:lnTo>
                    <a:pt x="143434" y="4005"/>
                  </a:lnTo>
                  <a:lnTo>
                    <a:pt x="143434" y="3598"/>
                  </a:lnTo>
                  <a:lnTo>
                    <a:pt x="143366" y="3190"/>
                  </a:lnTo>
                  <a:lnTo>
                    <a:pt x="143162" y="2444"/>
                  </a:lnTo>
                  <a:lnTo>
                    <a:pt x="142755" y="1765"/>
                  </a:lnTo>
                  <a:lnTo>
                    <a:pt x="142280" y="1154"/>
                  </a:lnTo>
                  <a:lnTo>
                    <a:pt x="141737" y="679"/>
                  </a:lnTo>
                  <a:lnTo>
                    <a:pt x="141058" y="339"/>
                  </a:lnTo>
                  <a:lnTo>
                    <a:pt x="140311" y="68"/>
                  </a:lnTo>
                  <a:lnTo>
                    <a:pt x="139904" y="0"/>
                  </a:lnTo>
                  <a:close/>
                  <a:moveTo>
                    <a:pt x="55324" y="95713"/>
                  </a:moveTo>
                  <a:lnTo>
                    <a:pt x="55052" y="98971"/>
                  </a:lnTo>
                  <a:lnTo>
                    <a:pt x="54713" y="102297"/>
                  </a:lnTo>
                  <a:lnTo>
                    <a:pt x="54374" y="105284"/>
                  </a:lnTo>
                  <a:lnTo>
                    <a:pt x="53966" y="107388"/>
                  </a:lnTo>
                  <a:lnTo>
                    <a:pt x="53763" y="108203"/>
                  </a:lnTo>
                  <a:lnTo>
                    <a:pt x="53627" y="108746"/>
                  </a:lnTo>
                  <a:lnTo>
                    <a:pt x="53423" y="109153"/>
                  </a:lnTo>
                  <a:lnTo>
                    <a:pt x="53220" y="109357"/>
                  </a:lnTo>
                  <a:lnTo>
                    <a:pt x="52677" y="109493"/>
                  </a:lnTo>
                  <a:lnTo>
                    <a:pt x="51794" y="109696"/>
                  </a:lnTo>
                  <a:lnTo>
                    <a:pt x="49690" y="110036"/>
                  </a:lnTo>
                  <a:lnTo>
                    <a:pt x="48061" y="110307"/>
                  </a:lnTo>
                  <a:lnTo>
                    <a:pt x="47450" y="110443"/>
                  </a:lnTo>
                  <a:lnTo>
                    <a:pt x="47110" y="110511"/>
                  </a:lnTo>
                  <a:lnTo>
                    <a:pt x="47042" y="110579"/>
                  </a:lnTo>
                  <a:lnTo>
                    <a:pt x="47042" y="110783"/>
                  </a:lnTo>
                  <a:lnTo>
                    <a:pt x="47110" y="110850"/>
                  </a:lnTo>
                  <a:lnTo>
                    <a:pt x="47585" y="110918"/>
                  </a:lnTo>
                  <a:lnTo>
                    <a:pt x="48400" y="110986"/>
                  </a:lnTo>
                  <a:lnTo>
                    <a:pt x="51387" y="111054"/>
                  </a:lnTo>
                  <a:lnTo>
                    <a:pt x="56071" y="111122"/>
                  </a:lnTo>
                  <a:lnTo>
                    <a:pt x="87092" y="111122"/>
                  </a:lnTo>
                  <a:lnTo>
                    <a:pt x="91708" y="111054"/>
                  </a:lnTo>
                  <a:lnTo>
                    <a:pt x="94695" y="110986"/>
                  </a:lnTo>
                  <a:lnTo>
                    <a:pt x="95578" y="110918"/>
                  </a:lnTo>
                  <a:lnTo>
                    <a:pt x="96053" y="110850"/>
                  </a:lnTo>
                  <a:lnTo>
                    <a:pt x="96121" y="110783"/>
                  </a:lnTo>
                  <a:lnTo>
                    <a:pt x="96121" y="110579"/>
                  </a:lnTo>
                  <a:lnTo>
                    <a:pt x="96053" y="110511"/>
                  </a:lnTo>
                  <a:lnTo>
                    <a:pt x="95713" y="110443"/>
                  </a:lnTo>
                  <a:lnTo>
                    <a:pt x="95102" y="110307"/>
                  </a:lnTo>
                  <a:lnTo>
                    <a:pt x="93473" y="110036"/>
                  </a:lnTo>
                  <a:lnTo>
                    <a:pt x="91369" y="109696"/>
                  </a:lnTo>
                  <a:lnTo>
                    <a:pt x="90487" y="109493"/>
                  </a:lnTo>
                  <a:lnTo>
                    <a:pt x="89943" y="109357"/>
                  </a:lnTo>
                  <a:lnTo>
                    <a:pt x="89740" y="109153"/>
                  </a:lnTo>
                  <a:lnTo>
                    <a:pt x="89536" y="108746"/>
                  </a:lnTo>
                  <a:lnTo>
                    <a:pt x="89333" y="108203"/>
                  </a:lnTo>
                  <a:lnTo>
                    <a:pt x="89197" y="107388"/>
                  </a:lnTo>
                  <a:lnTo>
                    <a:pt x="88789" y="105284"/>
                  </a:lnTo>
                  <a:lnTo>
                    <a:pt x="88382" y="102297"/>
                  </a:lnTo>
                  <a:lnTo>
                    <a:pt x="88043" y="98971"/>
                  </a:lnTo>
                  <a:lnTo>
                    <a:pt x="87839" y="95713"/>
                  </a:lnTo>
                  <a:close/>
                  <a:moveTo>
                    <a:pt x="47450" y="111054"/>
                  </a:moveTo>
                  <a:lnTo>
                    <a:pt x="47450" y="111122"/>
                  </a:lnTo>
                  <a:lnTo>
                    <a:pt x="47450" y="111393"/>
                  </a:lnTo>
                  <a:lnTo>
                    <a:pt x="47518" y="111461"/>
                  </a:lnTo>
                  <a:lnTo>
                    <a:pt x="48807" y="111529"/>
                  </a:lnTo>
                  <a:lnTo>
                    <a:pt x="52473" y="111597"/>
                  </a:lnTo>
                  <a:lnTo>
                    <a:pt x="62384" y="111665"/>
                  </a:lnTo>
                  <a:lnTo>
                    <a:pt x="80779" y="111665"/>
                  </a:lnTo>
                  <a:lnTo>
                    <a:pt x="90622" y="111597"/>
                  </a:lnTo>
                  <a:lnTo>
                    <a:pt x="94356" y="111529"/>
                  </a:lnTo>
                  <a:lnTo>
                    <a:pt x="95646" y="111461"/>
                  </a:lnTo>
                  <a:lnTo>
                    <a:pt x="95713" y="111393"/>
                  </a:lnTo>
                  <a:lnTo>
                    <a:pt x="95713" y="111122"/>
                  </a:lnTo>
                  <a:lnTo>
                    <a:pt x="95646" y="111054"/>
                  </a:lnTo>
                  <a:lnTo>
                    <a:pt x="94084" y="111122"/>
                  </a:lnTo>
                  <a:lnTo>
                    <a:pt x="91233" y="111190"/>
                  </a:lnTo>
                  <a:lnTo>
                    <a:pt x="80847" y="111258"/>
                  </a:lnTo>
                  <a:lnTo>
                    <a:pt x="62316" y="111258"/>
                  </a:lnTo>
                  <a:lnTo>
                    <a:pt x="51930" y="111190"/>
                  </a:lnTo>
                  <a:lnTo>
                    <a:pt x="49079" y="111122"/>
                  </a:lnTo>
                  <a:lnTo>
                    <a:pt x="47518" y="111054"/>
                  </a:lnTo>
                  <a:close/>
                </a:path>
              </a:pathLst>
            </a:custGeom>
            <a:solidFill>
              <a:srgbClr val="454F5B"/>
            </a:solidFill>
            <a:ln w="28575" cap="flat" cmpd="sng">
              <a:solidFill>
                <a:srgbClr val="7384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7BA17F9-5355-4033-8E00-5BF17319D4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997"/>
            <a:stretch/>
          </p:blipFill>
          <p:spPr>
            <a:xfrm>
              <a:off x="5534824" y="2001742"/>
              <a:ext cx="3113405" cy="199229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41DE062-7E8B-4264-AE19-E01B6CFB3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4823" y="2323755"/>
              <a:ext cx="3113404" cy="1030301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65750CC-7364-44EF-B09D-2BB3250D1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4823" y="3068108"/>
              <a:ext cx="3113404" cy="1202785"/>
            </a:xfrm>
            <a:prstGeom prst="rect">
              <a:avLst/>
            </a:prstGeom>
          </p:spPr>
        </p:pic>
      </p:grpSp>
      <p:sp>
        <p:nvSpPr>
          <p:cNvPr id="16" name="Google Shape;100;p16">
            <a:extLst>
              <a:ext uri="{FF2B5EF4-FFF2-40B4-BE49-F238E27FC236}">
                <a16:creationId xmlns:a16="http://schemas.microsoft.com/office/drawing/2014/main" id="{D2FA39BB-EF84-4730-853C-44A6ECAD9601}"/>
              </a:ext>
            </a:extLst>
          </p:cNvPr>
          <p:cNvSpPr txBox="1">
            <a:spLocks/>
          </p:cNvSpPr>
          <p:nvPr/>
        </p:nvSpPr>
        <p:spPr>
          <a:xfrm>
            <a:off x="610510" y="3889321"/>
            <a:ext cx="3793401" cy="78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자영업자 및 창업 희망자 보호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5800B4CB-AE2A-45C3-8BB6-E047D8A5BB48}"/>
              </a:ext>
            </a:extLst>
          </p:cNvPr>
          <p:cNvSpPr/>
          <p:nvPr/>
        </p:nvSpPr>
        <p:spPr>
          <a:xfrm>
            <a:off x="2164976" y="3227756"/>
            <a:ext cx="430306" cy="5660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047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>
            <a:extLst>
              <a:ext uri="{FF2B5EF4-FFF2-40B4-BE49-F238E27FC236}">
                <a16:creationId xmlns:a16="http://schemas.microsoft.com/office/drawing/2014/main" id="{DC3B8A40-8A50-456C-9624-E281B81B36AA}"/>
              </a:ext>
            </a:extLst>
          </p:cNvPr>
          <p:cNvSpPr txBox="1">
            <a:spLocks/>
          </p:cNvSpPr>
          <p:nvPr/>
        </p:nvSpPr>
        <p:spPr>
          <a:xfrm>
            <a:off x="312875" y="529029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</a:t>
            </a: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A0A0D43-5362-409B-9801-1CC9AE9AC6A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727B836D-2A4F-4A91-8C43-8446B06809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472625"/>
              </p:ext>
            </p:extLst>
          </p:nvPr>
        </p:nvGraphicFramePr>
        <p:xfrm>
          <a:off x="481378" y="1671281"/>
          <a:ext cx="8181244" cy="3322320"/>
        </p:xfrm>
        <a:graphic>
          <a:graphicData uri="http://schemas.openxmlformats.org/drawingml/2006/table">
            <a:tbl>
              <a:tblPr firstRow="1" bandRow="1">
                <a:tableStyleId>{1E7A4BD9-BA4A-441E-93A9-8C7B61022C37}</a:tableStyleId>
              </a:tblPr>
              <a:tblGrid>
                <a:gridCol w="4556885">
                  <a:extLst>
                    <a:ext uri="{9D8B030D-6E8A-4147-A177-3AD203B41FA5}">
                      <a16:colId xmlns:a16="http://schemas.microsoft.com/office/drawing/2014/main" val="368182376"/>
                    </a:ext>
                  </a:extLst>
                </a:gridCol>
                <a:gridCol w="3624359">
                  <a:extLst>
                    <a:ext uri="{9D8B030D-6E8A-4147-A177-3AD203B41FA5}">
                      <a16:colId xmlns:a16="http://schemas.microsoft.com/office/drawing/2014/main" val="918557657"/>
                    </a:ext>
                  </a:extLst>
                </a:gridCol>
              </a:tblGrid>
              <a:tr h="2243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수집 데이터셋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출처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457995"/>
                  </a:ext>
                </a:extLst>
              </a:tr>
              <a:tr h="2243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서울시 지역별 편의점 매출 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(2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분기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(2018-2020)</a:t>
                      </a:r>
                      <a:endParaRPr lang="ko-KR" altLang="en-US"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우리마을가게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상권분석 서비스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636147"/>
                  </a:ext>
                </a:extLst>
              </a:tr>
              <a:tr h="2243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서울시 지역별 편의점 개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/</a:t>
                      </a:r>
                      <a:r>
                        <a:rPr lang="ko-KR" altLang="en-US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폐업률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(1,2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분기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(2018-2020)</a:t>
                      </a:r>
                      <a:endParaRPr lang="ko-KR" altLang="en-US"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우리마을가게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상권분석 서비스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6583029"/>
                  </a:ext>
                </a:extLst>
              </a:tr>
              <a:tr h="2243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서울시 지역별 평당 임대시세 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(1,2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분기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(2018-2020)</a:t>
                      </a:r>
                      <a:endParaRPr lang="ko-KR" altLang="en-US"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우리마을가게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상권분석 서비스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4494255"/>
                  </a:ext>
                </a:extLst>
              </a:tr>
              <a:tr h="2243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서울시 지역별 편의점 </a:t>
                      </a:r>
                      <a:r>
                        <a:rPr lang="ko-KR" altLang="en-US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점포수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(1,2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분기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(2018-2020)</a:t>
                      </a:r>
                      <a:endParaRPr lang="ko-KR" altLang="en-US"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우리마을가게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상권분석 서비스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7776968"/>
                  </a:ext>
                </a:extLst>
              </a:tr>
              <a:tr h="2243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서울시 지역별 슈퍼마켓 </a:t>
                      </a:r>
                      <a:r>
                        <a:rPr lang="ko-KR" altLang="en-US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점포수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(1,2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분기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(2018-2020)</a:t>
                      </a:r>
                      <a:endParaRPr lang="ko-KR" altLang="en-US"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우리마을가게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상권분석 서비스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6859048"/>
                  </a:ext>
                </a:extLst>
              </a:tr>
              <a:tr h="2314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서울시 지역 업종별 </a:t>
                      </a:r>
                      <a:r>
                        <a:rPr lang="ko-KR" altLang="en-US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점포수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(1,2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분기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(2018-2020)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외식업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주유소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피시방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당구장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노래방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독서실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우리마을가게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상권분석 서비스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9831711"/>
                  </a:ext>
                </a:extLst>
              </a:tr>
              <a:tr h="2243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행정동별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서울생활인구 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(1-6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월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(2018,2020)</a:t>
                      </a:r>
                      <a:endParaRPr lang="ko-KR" altLang="en-US"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서울 </a:t>
                      </a:r>
                      <a:r>
                        <a:rPr lang="ko-KR" altLang="en-US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열린데이터광장</a:t>
                      </a:r>
                      <a:endParaRPr lang="ko-KR" altLang="en-US"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18468759"/>
                  </a:ext>
                </a:extLst>
              </a:tr>
              <a:tr h="2243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서울시 지역별 주거인구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직장인구 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(1,2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분기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(2018-2020)</a:t>
                      </a:r>
                      <a:endParaRPr lang="ko-KR" altLang="en-US"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우리마을가게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상권분석 서비스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4733261"/>
                  </a:ext>
                </a:extLst>
              </a:tr>
              <a:tr h="2243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서울시 행정구역별 주민등록 인구 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남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여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(1-6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월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(2020)</a:t>
                      </a:r>
                      <a:endParaRPr lang="ko-KR" altLang="en-US"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행정안전부 주민등록 인구통계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6381663"/>
                  </a:ext>
                </a:extLst>
              </a:tr>
              <a:tr h="2243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서울시 행정구역별 주민등록 인구 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연령별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(1-6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월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(2020)</a:t>
                      </a:r>
                      <a:endParaRPr lang="ko-KR" altLang="en-US"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행정안전부 주민등록 인구통계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1926197"/>
                  </a:ext>
                </a:extLst>
              </a:tr>
              <a:tr h="2243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서울시 세대원수별 </a:t>
                      </a:r>
                      <a:r>
                        <a:rPr lang="ko-KR" altLang="en-US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세대수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동별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통계 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(1,2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분기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(2020)</a:t>
                      </a:r>
                      <a:endParaRPr lang="ko-KR" altLang="en-US"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서울 </a:t>
                      </a:r>
                      <a:r>
                        <a:rPr lang="ko-KR" altLang="en-US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열린데이터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광장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0051600"/>
                  </a:ext>
                </a:extLst>
              </a:tr>
              <a:tr h="2243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서울시 행정동 별 지하철역 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네이버지도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도로명주소 안내시스템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5544038"/>
                  </a:ext>
                </a:extLst>
              </a:tr>
            </a:tbl>
          </a:graphicData>
        </a:graphic>
      </p:graphicFrame>
      <p:grpSp>
        <p:nvGrpSpPr>
          <p:cNvPr id="11" name="Google Shape;559;p36">
            <a:extLst>
              <a:ext uri="{FF2B5EF4-FFF2-40B4-BE49-F238E27FC236}">
                <a16:creationId xmlns:a16="http://schemas.microsoft.com/office/drawing/2014/main" id="{ED9EB97A-0122-43D5-A630-0CD756110EEF}"/>
              </a:ext>
            </a:extLst>
          </p:cNvPr>
          <p:cNvGrpSpPr/>
          <p:nvPr/>
        </p:nvGrpSpPr>
        <p:grpSpPr>
          <a:xfrm>
            <a:off x="8111125" y="318942"/>
            <a:ext cx="720000" cy="576000"/>
            <a:chOff x="3936375" y="3703750"/>
            <a:chExt cx="453050" cy="332175"/>
          </a:xfrm>
        </p:grpSpPr>
        <p:sp>
          <p:nvSpPr>
            <p:cNvPr id="18" name="Google Shape;560;p36">
              <a:extLst>
                <a:ext uri="{FF2B5EF4-FFF2-40B4-BE49-F238E27FC236}">
                  <a16:creationId xmlns:a16="http://schemas.microsoft.com/office/drawing/2014/main" id="{0509C4A1-4847-4951-8F18-523C5A056CE2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61;p36">
              <a:extLst>
                <a:ext uri="{FF2B5EF4-FFF2-40B4-BE49-F238E27FC236}">
                  <a16:creationId xmlns:a16="http://schemas.microsoft.com/office/drawing/2014/main" id="{2FD57B96-68B3-4EF1-82A4-C5384348E23B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62;p36">
              <a:extLst>
                <a:ext uri="{FF2B5EF4-FFF2-40B4-BE49-F238E27FC236}">
                  <a16:creationId xmlns:a16="http://schemas.microsoft.com/office/drawing/2014/main" id="{0C3D63F6-0E98-4887-BEBC-C52047C50672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63;p36">
              <a:extLst>
                <a:ext uri="{FF2B5EF4-FFF2-40B4-BE49-F238E27FC236}">
                  <a16:creationId xmlns:a16="http://schemas.microsoft.com/office/drawing/2014/main" id="{13FF8730-95A1-4D90-92A9-6409A806C5C8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64;p36">
              <a:extLst>
                <a:ext uri="{FF2B5EF4-FFF2-40B4-BE49-F238E27FC236}">
                  <a16:creationId xmlns:a16="http://schemas.microsoft.com/office/drawing/2014/main" id="{A1833EB1-F588-4047-8105-2CED29BF1EF7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>
            <a:extLst>
              <a:ext uri="{FF2B5EF4-FFF2-40B4-BE49-F238E27FC236}">
                <a16:creationId xmlns:a16="http://schemas.microsoft.com/office/drawing/2014/main" id="{DC3B8A40-8A50-456C-9624-E281B81B36AA}"/>
              </a:ext>
            </a:extLst>
          </p:cNvPr>
          <p:cNvSpPr txBox="1">
            <a:spLocks/>
          </p:cNvSpPr>
          <p:nvPr/>
        </p:nvSpPr>
        <p:spPr>
          <a:xfrm>
            <a:off x="312875" y="529029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예측 알고리즘</a:t>
            </a: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A0A0D43-5362-409B-9801-1CC9AE9AC6A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146FE8C-3B3D-4596-B117-B20BA4254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7620" y="4037305"/>
            <a:ext cx="2166302" cy="630954"/>
          </a:xfrm>
        </p:spPr>
        <p:txBody>
          <a:bodyPr/>
          <a:lstStyle/>
          <a:p>
            <a:r>
              <a:rPr lang="ko-KR" altLang="en-US" dirty="0" err="1"/>
              <a:t>랜덤포레스트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1A7339-9D30-4751-977C-642A8AF3A4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4"/>
          <a:stretch/>
        </p:blipFill>
        <p:spPr>
          <a:xfrm>
            <a:off x="980775" y="1815265"/>
            <a:ext cx="3212900" cy="207062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132BB21-3CF1-4B7F-85B3-83A29961673A}"/>
              </a:ext>
            </a:extLst>
          </p:cNvPr>
          <p:cNvGrpSpPr/>
          <p:nvPr/>
        </p:nvGrpSpPr>
        <p:grpSpPr>
          <a:xfrm>
            <a:off x="5392173" y="1628532"/>
            <a:ext cx="2643245" cy="3039727"/>
            <a:chOff x="5392173" y="1609646"/>
            <a:chExt cx="2643245" cy="3039727"/>
          </a:xfrm>
        </p:grpSpPr>
        <p:sp>
          <p:nvSpPr>
            <p:cNvPr id="18" name="텍스트 개체 틀 4">
              <a:extLst>
                <a:ext uri="{FF2B5EF4-FFF2-40B4-BE49-F238E27FC236}">
                  <a16:creationId xmlns:a16="http://schemas.microsoft.com/office/drawing/2014/main" id="{29CEABDA-980A-4737-97C9-D840657053FF}"/>
                </a:ext>
              </a:extLst>
            </p:cNvPr>
            <p:cNvSpPr txBox="1">
              <a:spLocks/>
            </p:cNvSpPr>
            <p:nvPr/>
          </p:nvSpPr>
          <p:spPr>
            <a:xfrm>
              <a:off x="5392173" y="4018419"/>
              <a:ext cx="2643245" cy="6309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▣"/>
                <a:defRPr sz="2000" b="0" i="0" u="none" strike="noStrike" cap="none">
                  <a:solidFill>
                    <a:schemeClr val="dk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Montserrat"/>
                  <a:sym typeface="Montserrat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□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●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○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●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○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r>
                <a:rPr lang="ko-KR" altLang="en-US" dirty="0" err="1"/>
                <a:t>단일층</a:t>
              </a:r>
              <a:r>
                <a:rPr lang="ko-KR" altLang="en-US" dirty="0"/>
                <a:t> 선형 회귀</a:t>
              </a:r>
            </a:p>
          </p:txBody>
        </p:sp>
        <p:pic>
          <p:nvPicPr>
            <p:cNvPr id="1026" name="Picture 2" descr="1.17. Neural network models (supervised) — scikit-learn 0.23.2 documentation">
              <a:extLst>
                <a:ext uri="{FF2B5EF4-FFF2-40B4-BE49-F238E27FC236}">
                  <a16:creationId xmlns:a16="http://schemas.microsoft.com/office/drawing/2014/main" id="{198599A0-4B86-4736-A274-3E7342D464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6145" y="1609646"/>
              <a:ext cx="2126397" cy="2311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oogle Shape;559;p36">
            <a:extLst>
              <a:ext uri="{FF2B5EF4-FFF2-40B4-BE49-F238E27FC236}">
                <a16:creationId xmlns:a16="http://schemas.microsoft.com/office/drawing/2014/main" id="{4028EA97-1AA8-4964-94EC-8E6CACCB7FDD}"/>
              </a:ext>
            </a:extLst>
          </p:cNvPr>
          <p:cNvGrpSpPr/>
          <p:nvPr/>
        </p:nvGrpSpPr>
        <p:grpSpPr>
          <a:xfrm>
            <a:off x="8111125" y="318942"/>
            <a:ext cx="720000" cy="576000"/>
            <a:chOff x="3936375" y="3703750"/>
            <a:chExt cx="453050" cy="332175"/>
          </a:xfrm>
        </p:grpSpPr>
        <p:sp>
          <p:nvSpPr>
            <p:cNvPr id="21" name="Google Shape;560;p36">
              <a:extLst>
                <a:ext uri="{FF2B5EF4-FFF2-40B4-BE49-F238E27FC236}">
                  <a16:creationId xmlns:a16="http://schemas.microsoft.com/office/drawing/2014/main" id="{064D9616-FD30-4676-A745-858333E41A49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61;p36">
              <a:extLst>
                <a:ext uri="{FF2B5EF4-FFF2-40B4-BE49-F238E27FC236}">
                  <a16:creationId xmlns:a16="http://schemas.microsoft.com/office/drawing/2014/main" id="{EC5F2DCA-7C64-46F2-A510-F137EC7F1DD8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62;p36">
              <a:extLst>
                <a:ext uri="{FF2B5EF4-FFF2-40B4-BE49-F238E27FC236}">
                  <a16:creationId xmlns:a16="http://schemas.microsoft.com/office/drawing/2014/main" id="{509254A5-A14C-4CE0-AD4B-9618319EC0C6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63;p36">
              <a:extLst>
                <a:ext uri="{FF2B5EF4-FFF2-40B4-BE49-F238E27FC236}">
                  <a16:creationId xmlns:a16="http://schemas.microsoft.com/office/drawing/2014/main" id="{EDAC0384-0275-41B4-A1A7-2489669B142C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64;p36">
              <a:extLst>
                <a:ext uri="{FF2B5EF4-FFF2-40B4-BE49-F238E27FC236}">
                  <a16:creationId xmlns:a16="http://schemas.microsoft.com/office/drawing/2014/main" id="{30F30D43-A90B-47C8-B439-FF17DEEE9AF1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57087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42E161-5FCF-4A06-BD75-DA64D3A8B780}"/>
              </a:ext>
            </a:extLst>
          </p:cNvPr>
          <p:cNvSpPr txBox="1"/>
          <p:nvPr/>
        </p:nvSpPr>
        <p:spPr>
          <a:xfrm>
            <a:off x="7090625" y="2895992"/>
            <a:ext cx="93298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0000" dirty="0">
                <a:solidFill>
                  <a:srgbClr val="C7F46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endParaRPr lang="ko-KR" altLang="en-US" sz="10000" dirty="0"/>
          </a:p>
        </p:txBody>
      </p:sp>
      <p:sp>
        <p:nvSpPr>
          <p:cNvPr id="13" name="Google Shape;86;p14">
            <a:extLst>
              <a:ext uri="{FF2B5EF4-FFF2-40B4-BE49-F238E27FC236}">
                <a16:creationId xmlns:a16="http://schemas.microsoft.com/office/drawing/2014/main" id="{B7CAB66A-DF87-423D-84B1-6F6D19A41F04}"/>
              </a:ext>
            </a:extLst>
          </p:cNvPr>
          <p:cNvSpPr txBox="1">
            <a:spLocks/>
          </p:cNvSpPr>
          <p:nvPr/>
        </p:nvSpPr>
        <p:spPr>
          <a:xfrm>
            <a:off x="1" y="3434576"/>
            <a:ext cx="5278244" cy="896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시나리오 소개 및 결과</a:t>
            </a:r>
          </a:p>
        </p:txBody>
      </p:sp>
    </p:spTree>
    <p:extLst>
      <p:ext uri="{BB962C8B-B14F-4D97-AF65-F5344CB8AC3E}">
        <p14:creationId xmlns:p14="http://schemas.microsoft.com/office/powerpoint/2010/main" val="2051509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>
            <a:extLst>
              <a:ext uri="{FF2B5EF4-FFF2-40B4-BE49-F238E27FC236}">
                <a16:creationId xmlns:a16="http://schemas.microsoft.com/office/drawing/2014/main" id="{DC3B8A40-8A50-456C-9624-E281B81B36AA}"/>
              </a:ext>
            </a:extLst>
          </p:cNvPr>
          <p:cNvSpPr txBox="1">
            <a:spLocks/>
          </p:cNvSpPr>
          <p:nvPr/>
        </p:nvSpPr>
        <p:spPr>
          <a:xfrm>
            <a:off x="312875" y="529029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매출 분석 및 예측</a:t>
            </a: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A0A0D43-5362-409B-9801-1CC9AE9AC6A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0E3F64-3BCD-4057-8F15-6FC7C4D34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08916"/>
            <a:ext cx="4533475" cy="3022317"/>
          </a:xfrm>
          <a:prstGeom prst="rect">
            <a:avLst/>
          </a:prstGeom>
        </p:spPr>
      </p:pic>
      <p:grpSp>
        <p:nvGrpSpPr>
          <p:cNvPr id="27" name="Google Shape;565;p36">
            <a:extLst>
              <a:ext uri="{FF2B5EF4-FFF2-40B4-BE49-F238E27FC236}">
                <a16:creationId xmlns:a16="http://schemas.microsoft.com/office/drawing/2014/main" id="{688E40EF-161B-410C-83B4-1E8931CA37C2}"/>
              </a:ext>
            </a:extLst>
          </p:cNvPr>
          <p:cNvGrpSpPr/>
          <p:nvPr/>
        </p:nvGrpSpPr>
        <p:grpSpPr>
          <a:xfrm>
            <a:off x="8100477" y="305717"/>
            <a:ext cx="720000" cy="576000"/>
            <a:chOff x="4610450" y="3703750"/>
            <a:chExt cx="453050" cy="332175"/>
          </a:xfrm>
        </p:grpSpPr>
        <p:sp>
          <p:nvSpPr>
            <p:cNvPr id="28" name="Google Shape;566;p36">
              <a:extLst>
                <a:ext uri="{FF2B5EF4-FFF2-40B4-BE49-F238E27FC236}">
                  <a16:creationId xmlns:a16="http://schemas.microsoft.com/office/drawing/2014/main" id="{946A3E9C-1599-4634-B8B0-9FE277E00D84}"/>
                </a:ext>
              </a:extLst>
            </p:cNvPr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67;p36">
              <a:extLst>
                <a:ext uri="{FF2B5EF4-FFF2-40B4-BE49-F238E27FC236}">
                  <a16:creationId xmlns:a16="http://schemas.microsoft.com/office/drawing/2014/main" id="{CB52C6A5-4CA2-4BE3-9C00-4B91D2279149}"/>
                </a:ext>
              </a:extLst>
            </p:cNvPr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8646A8B-E91B-44FA-BC4F-E65DEE570A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647"/>
          <a:stretch/>
        </p:blipFill>
        <p:spPr>
          <a:xfrm>
            <a:off x="666894" y="3627471"/>
            <a:ext cx="3258259" cy="493499"/>
          </a:xfrm>
          <a:prstGeom prst="rect">
            <a:avLst/>
          </a:prstGeom>
        </p:spPr>
      </p:pic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F8EDD856-DAB1-4F8D-9FCE-FC90AE2FD61B}"/>
              </a:ext>
            </a:extLst>
          </p:cNvPr>
          <p:cNvSpPr txBox="1">
            <a:spLocks/>
          </p:cNvSpPr>
          <p:nvPr/>
        </p:nvSpPr>
        <p:spPr>
          <a:xfrm>
            <a:off x="1394475" y="4236098"/>
            <a:ext cx="1803095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"/>
                <a:sym typeface="Montserra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sz="1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에러 변화량</a:t>
            </a:r>
            <a:endParaRPr lang="ko-KR" altLang="en-US" sz="1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2" name="텍스트 개체 틀 2">
            <a:extLst>
              <a:ext uri="{FF2B5EF4-FFF2-40B4-BE49-F238E27FC236}">
                <a16:creationId xmlns:a16="http://schemas.microsoft.com/office/drawing/2014/main" id="{7D20E6DB-B2A4-46CE-8491-829CB6835BC8}"/>
              </a:ext>
            </a:extLst>
          </p:cNvPr>
          <p:cNvSpPr txBox="1">
            <a:spLocks/>
          </p:cNvSpPr>
          <p:nvPr/>
        </p:nvSpPr>
        <p:spPr>
          <a:xfrm>
            <a:off x="6078534" y="4235099"/>
            <a:ext cx="1995941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"/>
                <a:sym typeface="Montserra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sz="1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실제 매출과 비교</a:t>
            </a:r>
            <a:endParaRPr lang="ko-KR" altLang="en-US" sz="1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43DDFA11-3A0F-4D6A-BF21-44021C710E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8"/>
          <a:stretch/>
        </p:blipFill>
        <p:spPr bwMode="auto">
          <a:xfrm>
            <a:off x="857463" y="1716374"/>
            <a:ext cx="2877118" cy="192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115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>
            <a:extLst>
              <a:ext uri="{FF2B5EF4-FFF2-40B4-BE49-F238E27FC236}">
                <a16:creationId xmlns:a16="http://schemas.microsoft.com/office/drawing/2014/main" id="{DC3B8A40-8A50-456C-9624-E281B81B36AA}"/>
              </a:ext>
            </a:extLst>
          </p:cNvPr>
          <p:cNvSpPr txBox="1">
            <a:spLocks/>
          </p:cNvSpPr>
          <p:nvPr/>
        </p:nvSpPr>
        <p:spPr>
          <a:xfrm>
            <a:off x="312875" y="529029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생존률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분석 및 예측</a:t>
            </a: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A0A0D43-5362-409B-9801-1CC9AE9AC6A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grpSp>
        <p:nvGrpSpPr>
          <p:cNvPr id="25" name="Google Shape;565;p36">
            <a:extLst>
              <a:ext uri="{FF2B5EF4-FFF2-40B4-BE49-F238E27FC236}">
                <a16:creationId xmlns:a16="http://schemas.microsoft.com/office/drawing/2014/main" id="{6097036B-189A-45A4-BB4C-F42EEFA4D4D5}"/>
              </a:ext>
            </a:extLst>
          </p:cNvPr>
          <p:cNvGrpSpPr/>
          <p:nvPr/>
        </p:nvGrpSpPr>
        <p:grpSpPr>
          <a:xfrm>
            <a:off x="8100477" y="305717"/>
            <a:ext cx="720000" cy="576000"/>
            <a:chOff x="4610450" y="3703750"/>
            <a:chExt cx="453050" cy="332175"/>
          </a:xfrm>
        </p:grpSpPr>
        <p:sp>
          <p:nvSpPr>
            <p:cNvPr id="26" name="Google Shape;566;p36">
              <a:extLst>
                <a:ext uri="{FF2B5EF4-FFF2-40B4-BE49-F238E27FC236}">
                  <a16:creationId xmlns:a16="http://schemas.microsoft.com/office/drawing/2014/main" id="{41BA4791-F6C6-4AFC-861B-28B748BE4446}"/>
                </a:ext>
              </a:extLst>
            </p:cNvPr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67;p36">
              <a:extLst>
                <a:ext uri="{FF2B5EF4-FFF2-40B4-BE49-F238E27FC236}">
                  <a16:creationId xmlns:a16="http://schemas.microsoft.com/office/drawing/2014/main" id="{5759E0C7-A60C-463E-A3CE-85CDD7DE2E55}"/>
                </a:ext>
              </a:extLst>
            </p:cNvPr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E3AC6800-F321-4691-A914-4B121341F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08916"/>
            <a:ext cx="4607219" cy="307147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A2E23A0-8639-4FAA-B19E-AE3BEA8AC8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330"/>
          <a:stretch/>
        </p:blipFill>
        <p:spPr>
          <a:xfrm>
            <a:off x="666894" y="3593123"/>
            <a:ext cx="3258259" cy="585411"/>
          </a:xfrm>
          <a:prstGeom prst="rect">
            <a:avLst/>
          </a:prstGeom>
        </p:spPr>
      </p:pic>
      <p:sp>
        <p:nvSpPr>
          <p:cNvPr id="32" name="텍스트 개체 틀 2">
            <a:extLst>
              <a:ext uri="{FF2B5EF4-FFF2-40B4-BE49-F238E27FC236}">
                <a16:creationId xmlns:a16="http://schemas.microsoft.com/office/drawing/2014/main" id="{E9E2CF82-3868-4695-83EE-E2D3F6C4DB4B}"/>
              </a:ext>
            </a:extLst>
          </p:cNvPr>
          <p:cNvSpPr txBox="1">
            <a:spLocks/>
          </p:cNvSpPr>
          <p:nvPr/>
        </p:nvSpPr>
        <p:spPr>
          <a:xfrm>
            <a:off x="1394475" y="4236098"/>
            <a:ext cx="1803095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"/>
                <a:sym typeface="Montserra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sz="1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에러 변화량</a:t>
            </a:r>
            <a:endParaRPr lang="ko-KR" altLang="en-US" sz="1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3" name="텍스트 개체 틀 2">
            <a:extLst>
              <a:ext uri="{FF2B5EF4-FFF2-40B4-BE49-F238E27FC236}">
                <a16:creationId xmlns:a16="http://schemas.microsoft.com/office/drawing/2014/main" id="{79FEF578-22AA-4C73-9BE0-795CE4870203}"/>
              </a:ext>
            </a:extLst>
          </p:cNvPr>
          <p:cNvSpPr txBox="1">
            <a:spLocks/>
          </p:cNvSpPr>
          <p:nvPr/>
        </p:nvSpPr>
        <p:spPr>
          <a:xfrm>
            <a:off x="5946432" y="4235099"/>
            <a:ext cx="2128043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"/>
                <a:sym typeface="Montserra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sz="14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실제 </a:t>
            </a:r>
            <a:r>
              <a:rPr lang="ko-KR" altLang="en-US" sz="14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생존률과</a:t>
            </a:r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비교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4968E72-8DF2-45D2-B1EB-23B293BAFC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8"/>
          <a:stretch/>
        </p:blipFill>
        <p:spPr bwMode="auto">
          <a:xfrm>
            <a:off x="857463" y="1678898"/>
            <a:ext cx="2877118" cy="193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908484"/>
      </p:ext>
    </p:extLst>
  </p:cSld>
  <p:clrMapOvr>
    <a:masterClrMapping/>
  </p:clrMapOvr>
</p:sld>
</file>

<file path=ppt/theme/theme1.xml><?xml version="1.0" encoding="utf-8"?>
<a:theme xmlns:a="http://schemas.openxmlformats.org/drawingml/2006/main" name="Desdemona template">
  <a:themeElements>
    <a:clrScheme name="Custom 347">
      <a:dk1>
        <a:srgbClr val="454F5B"/>
      </a:dk1>
      <a:lt1>
        <a:srgbClr val="FFFFFF"/>
      </a:lt1>
      <a:dk2>
        <a:srgbClr val="666666"/>
      </a:dk2>
      <a:lt2>
        <a:srgbClr val="F3F3F3"/>
      </a:lt2>
      <a:accent1>
        <a:srgbClr val="4ECDC4"/>
      </a:accent1>
      <a:accent2>
        <a:srgbClr val="C7F464"/>
      </a:accent2>
      <a:accent3>
        <a:srgbClr val="454F5B"/>
      </a:accent3>
      <a:accent4>
        <a:srgbClr val="738498"/>
      </a:accent4>
      <a:accent5>
        <a:srgbClr val="A6B5C7"/>
      </a:accent5>
      <a:accent6>
        <a:srgbClr val="D4DAE0"/>
      </a:accent6>
      <a:hlink>
        <a:srgbClr val="454F5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1853</TotalTime>
  <Words>352</Words>
  <Application>Microsoft Office PowerPoint</Application>
  <PresentationFormat>화면 슬라이드 쇼(16:9)</PresentationFormat>
  <Paragraphs>93</Paragraphs>
  <Slides>18</Slides>
  <Notes>17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Arial</vt:lpstr>
      <vt:lpstr>맑은 고딕</vt:lpstr>
      <vt:lpstr>에스코어 드림 5 Medium</vt:lpstr>
      <vt:lpstr>Cambria Math</vt:lpstr>
      <vt:lpstr>에스코어 드림 6 Bold</vt:lpstr>
      <vt:lpstr>Montserrat</vt:lpstr>
      <vt:lpstr>Desdemona template</vt:lpstr>
      <vt:lpstr>와라 편의점 편의점 최적 위치 분석/추천 서비스</vt:lpstr>
      <vt:lpstr>PowerPoint 프레젠테이션</vt:lpstr>
      <vt:lpstr>프로젝트 소개</vt:lpstr>
      <vt:lpstr>선정 배경 및 목표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한계 및 발전방향</vt:lpstr>
      <vt:lpstr>PowerPoint 프레젠테이션</vt:lpstr>
      <vt:lpstr>PowerPoint 프레젠테이션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편의점 입주 위치 추천 서비스</dc:title>
  <dc:creator>newkid</dc:creator>
  <cp:lastModifiedBy>엄현식</cp:lastModifiedBy>
  <cp:revision>153</cp:revision>
  <dcterms:modified xsi:type="dcterms:W3CDTF">2020-11-30T07:11:23Z</dcterms:modified>
</cp:coreProperties>
</file>